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2" r:id="rId3"/>
    <p:sldId id="291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90" r:id="rId14"/>
    <p:sldId id="292" r:id="rId15"/>
    <p:sldId id="268" r:id="rId16"/>
    <p:sldId id="271" r:id="rId17"/>
    <p:sldId id="273" r:id="rId18"/>
    <p:sldId id="269" r:id="rId19"/>
    <p:sldId id="270" r:id="rId20"/>
    <p:sldId id="274" r:id="rId21"/>
    <p:sldId id="275" r:id="rId22"/>
    <p:sldId id="279" r:id="rId23"/>
    <p:sldId id="276" r:id="rId24"/>
    <p:sldId id="293" r:id="rId25"/>
    <p:sldId id="278" r:id="rId26"/>
    <p:sldId id="280" r:id="rId27"/>
    <p:sldId id="294" r:id="rId28"/>
    <p:sldId id="281" r:id="rId29"/>
    <p:sldId id="287" r:id="rId30"/>
    <p:sldId id="284" r:id="rId31"/>
    <p:sldId id="285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7A4BD-F78C-4E07-B3FE-FD891B1F047E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47F3C-3971-43C7-9084-7540E350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96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B4472-BDC0-470E-BC7C-FCC90132CD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FE20A-A221-402C-9F8D-93527B4A77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 will have more demands and cannot meet those demands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FE20A-A221-402C-9F8D-93527B4A77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</a:t>
            </a:r>
            <a:r>
              <a:rPr lang="en-US" baseline="0" dirty="0" smtClean="0"/>
              <a:t> an old lady crossing </a:t>
            </a:r>
            <a:r>
              <a:rPr lang="en-US" baseline="0" smtClean="0"/>
              <a:t>the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FE20A-A221-402C-9F8D-93527B4A776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0A2971-4038-4260-85A3-CA85339F3E64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6AA9DEA-60FE-480D-BBC6-2C477FCA21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NVfqzSKa_B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d.ted.com/lessons/the-wacky-history-of-cell-theory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studiodaily.com/2006/07/cellular-visions-the-inner-life-of-a-cell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earn.genetics.utah.edu/content/begin/cells/scale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ApWNY7WsFO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rch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92700" y="1654175"/>
            <a:ext cx="3152775" cy="4416425"/>
          </a:xfrm>
          <a:prstGeom prst="rect">
            <a:avLst/>
          </a:prstGeom>
          <a:noFill/>
          <a:ln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en-US" dirty="0" smtClean="0"/>
              <a:t>1855 – Rudolf Virchow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498848" cy="4575048"/>
          </a:xfrm>
        </p:spPr>
        <p:txBody>
          <a:bodyPr/>
          <a:lstStyle/>
          <a:p>
            <a:r>
              <a:rPr lang="en-US" dirty="0" smtClean="0"/>
              <a:t>A physician who did research on cancer cells and concluded: “</a:t>
            </a:r>
            <a:r>
              <a:rPr lang="en-US" dirty="0" err="1" smtClean="0"/>
              <a:t>Ominis</a:t>
            </a:r>
            <a:r>
              <a:rPr lang="en-US" dirty="0" smtClean="0"/>
              <a:t> </a:t>
            </a:r>
            <a:r>
              <a:rPr lang="en-US" dirty="0" err="1" smtClean="0"/>
              <a:t>cellula</a:t>
            </a:r>
            <a:r>
              <a:rPr lang="en-US" dirty="0" smtClean="0"/>
              <a:t> e </a:t>
            </a:r>
            <a:r>
              <a:rPr lang="en-US" dirty="0" err="1" smtClean="0"/>
              <a:t>cellula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“All cells are from other pre-existing cells.”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523" y="63246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http://www.youtube.com/watch?v=NVfqzSKa_Bg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Theory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All living things are made of one or more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Cells are the basic units of structure and function in organisms.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All cells arise from pre-existing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www-micro.msb.le.ac.uk/MBChB/bloodmap/Blood.gif"/>
          <p:cNvPicPr>
            <a:picLocks noChangeAspect="1" noChangeArrowheads="1"/>
          </p:cNvPicPr>
          <p:nvPr/>
        </p:nvPicPr>
        <p:blipFill>
          <a:blip r:embed="rId2" cstate="print"/>
          <a:srcRect l="57028" t="34630" r="26863" b="49261"/>
          <a:stretch>
            <a:fillRect/>
          </a:stretch>
        </p:blipFill>
        <p:spPr bwMode="auto">
          <a:xfrm>
            <a:off x="533400" y="4267200"/>
            <a:ext cx="1676400" cy="1676400"/>
          </a:xfrm>
          <a:prstGeom prst="rect">
            <a:avLst/>
          </a:prstGeom>
          <a:noFill/>
        </p:spPr>
      </p:pic>
      <p:pic>
        <p:nvPicPr>
          <p:cNvPr id="5" name="Picture 9" descr="http://www-micro.msb.le.ac.uk/MBChB/bloodmap/Blood.gif"/>
          <p:cNvPicPr>
            <a:picLocks noChangeAspect="1" noChangeArrowheads="1"/>
          </p:cNvPicPr>
          <p:nvPr/>
        </p:nvPicPr>
        <p:blipFill>
          <a:blip r:embed="rId2" cstate="print"/>
          <a:srcRect l="85132" r="5139" b="90271"/>
          <a:stretch>
            <a:fillRect/>
          </a:stretch>
        </p:blipFill>
        <p:spPr bwMode="auto">
          <a:xfrm>
            <a:off x="3429000" y="838200"/>
            <a:ext cx="1066800" cy="1066800"/>
          </a:xfrm>
          <a:prstGeom prst="rect">
            <a:avLst/>
          </a:prstGeom>
          <a:noFill/>
        </p:spPr>
      </p:pic>
      <p:pic>
        <p:nvPicPr>
          <p:cNvPr id="6" name="Picture 11" descr="http://www.technovelgy.com/graphics/content/nerve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4572000" cy="3622675"/>
          </a:xfrm>
          <a:prstGeom prst="rect">
            <a:avLst/>
          </a:prstGeom>
          <a:noFill/>
        </p:spPr>
      </p:pic>
      <p:pic>
        <p:nvPicPr>
          <p:cNvPr id="7" name="Picture 7" descr="http://www-micro.msb.le.ac.uk/MBChB/bloodmap/Blood.gif"/>
          <p:cNvPicPr>
            <a:picLocks noChangeAspect="1" noChangeArrowheads="1"/>
          </p:cNvPicPr>
          <p:nvPr/>
        </p:nvPicPr>
        <p:blipFill>
          <a:blip r:embed="rId2" cstate="print"/>
          <a:srcRect l="25154" t="50998" r="56238" b="30394"/>
          <a:stretch>
            <a:fillRect/>
          </a:stretch>
        </p:blipFill>
        <p:spPr bwMode="auto">
          <a:xfrm>
            <a:off x="5715000" y="762000"/>
            <a:ext cx="1752600" cy="17526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Cells are diverse…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size, shape, and internal organization.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Creative Writing:</a:t>
            </a:r>
            <a:endParaRPr lang="en-US" dirty="0">
              <a:ea typeface="+mj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Write either a Poem, Song or Children’s Story</a:t>
            </a:r>
          </a:p>
          <a:p>
            <a:r>
              <a:rPr lang="en-US" altLang="en-US" smtClean="0"/>
              <a:t>Include the scientists who helped develop the cell theory</a:t>
            </a:r>
          </a:p>
          <a:p>
            <a:r>
              <a:rPr lang="en-US" altLang="en-US" smtClean="0"/>
              <a:t>Include how the theory was developed</a:t>
            </a:r>
          </a:p>
          <a:p>
            <a:r>
              <a:rPr lang="en-US" altLang="en-US" smtClean="0"/>
              <a:t>Include the three statements of the Cell Theory</a:t>
            </a:r>
          </a:p>
          <a:p>
            <a:r>
              <a:rPr lang="en-US" altLang="en-US" smtClean="0"/>
              <a:t>Create a Title and Submit neatly written on lined paper</a:t>
            </a:r>
          </a:p>
          <a:p>
            <a:r>
              <a:rPr lang="en-US" altLang="en-US" smtClean="0"/>
              <a:t>Appropriate illustrations always welcome</a:t>
            </a:r>
          </a:p>
        </p:txBody>
      </p:sp>
    </p:spTree>
    <p:extLst>
      <p:ext uri="{BB962C8B-B14F-4D97-AF65-F5344CB8AC3E}">
        <p14:creationId xmlns:p14="http://schemas.microsoft.com/office/powerpoint/2010/main" val="1970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 Ed: Wacky Cell Theory</a:t>
            </a:r>
            <a:endParaRPr lang="en-US" dirty="0"/>
          </a:p>
        </p:txBody>
      </p:sp>
      <p:pic>
        <p:nvPicPr>
          <p:cNvPr id="3074" name="Picture 2" descr="http://images.fastcompany.com/upload/inline-ted-ed-video-interactive-young-crow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64408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4008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http://ed.ted.com/lessons/the-wacky-history-of-cell-theory</a:t>
            </a:r>
          </a:p>
        </p:txBody>
      </p:sp>
    </p:spTree>
    <p:extLst>
      <p:ext uri="{BB962C8B-B14F-4D97-AF65-F5344CB8AC3E}">
        <p14:creationId xmlns:p14="http://schemas.microsoft.com/office/powerpoint/2010/main" val="6917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Must remain small in size</a:t>
            </a:r>
          </a:p>
          <a:p>
            <a:pPr lvl="1"/>
            <a:r>
              <a:rPr lang="en-US" dirty="0" smtClean="0"/>
              <a:t>SA:V</a:t>
            </a:r>
          </a:p>
          <a:p>
            <a:r>
              <a:rPr lang="en-US" i="1" dirty="0" smtClean="0"/>
              <a:t>Surface Area - </a:t>
            </a:r>
            <a:r>
              <a:rPr lang="en-US" dirty="0" smtClean="0"/>
              <a:t>total area of the surface of an object</a:t>
            </a:r>
          </a:p>
          <a:p>
            <a:pPr lvl="1"/>
            <a:r>
              <a:rPr lang="en-US" dirty="0" smtClean="0"/>
              <a:t>(Length x width) x sides </a:t>
            </a:r>
          </a:p>
          <a:p>
            <a:r>
              <a:rPr lang="en-US" i="1" dirty="0" smtClean="0"/>
              <a:t>Volume </a:t>
            </a:r>
            <a:r>
              <a:rPr lang="en-US" dirty="0" smtClean="0"/>
              <a:t>– total space inside an object</a:t>
            </a:r>
          </a:p>
          <a:p>
            <a:pPr lvl="1"/>
            <a:r>
              <a:rPr lang="en-US" dirty="0" smtClean="0"/>
              <a:t>Length x width x height</a:t>
            </a:r>
          </a:p>
          <a:p>
            <a:pPr lvl="1"/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SA:V</a:t>
            </a:r>
            <a:endParaRPr lang="en-US" dirty="0"/>
          </a:p>
        </p:txBody>
      </p:sp>
      <p:pic>
        <p:nvPicPr>
          <p:cNvPr id="4" name="Content Placeholder 3" descr="sa to 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86000"/>
            <a:ext cx="8156358" cy="3441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cell increases in size, surface area becomes too small to support internal structures</a:t>
            </a:r>
          </a:p>
          <a:p>
            <a:pPr lvl="1"/>
            <a:r>
              <a:rPr lang="en-US" dirty="0" smtClean="0"/>
              <a:t>Oxygen and other nutrients cannot diffuse fast enough</a:t>
            </a:r>
          </a:p>
          <a:p>
            <a:pPr lvl="1"/>
            <a:r>
              <a:rPr lang="en-US" dirty="0" smtClean="0"/>
              <a:t>Cells will divide</a:t>
            </a:r>
          </a:p>
          <a:p>
            <a:r>
              <a:rPr lang="en-US" dirty="0" smtClean="0"/>
              <a:t>Exchange of nutrients quicker over short distances!!</a:t>
            </a:r>
          </a:p>
          <a:p>
            <a:pPr lvl="1"/>
            <a:r>
              <a:rPr lang="en-US" dirty="0" smtClean="0"/>
              <a:t>Cell dies if nutrients are not received fast enough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can a round cell increase surface area but not volume???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SA:V</a:t>
            </a:r>
            <a:endParaRPr lang="en-US" dirty="0"/>
          </a:p>
        </p:txBody>
      </p:sp>
      <p:grpSp>
        <p:nvGrpSpPr>
          <p:cNvPr id="4" name="Group 13"/>
          <p:cNvGrpSpPr>
            <a:grpSpLocks noGrp="1"/>
          </p:cNvGrpSpPr>
          <p:nvPr/>
        </p:nvGrpSpPr>
        <p:grpSpPr bwMode="auto">
          <a:xfrm>
            <a:off x="301625" y="1527175"/>
            <a:ext cx="8308975" cy="4328840"/>
            <a:chOff x="1536" y="1968"/>
            <a:chExt cx="3557" cy="2204"/>
          </a:xfrm>
        </p:grpSpPr>
        <p:pic>
          <p:nvPicPr>
            <p:cNvPr id="5" name="Picture 4" descr="Illustration showing plants and their root system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968"/>
              <a:ext cx="3557" cy="1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168" y="3984"/>
              <a:ext cx="1842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547300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itchFamily="34" charset="0"/>
              </a:rPr>
              <a:t>Flowering plants have an extensive, branched rooting system to absorb water and minerals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SA:V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200" dirty="0" smtClean="0">
                <a:latin typeface="Arial" pitchFamily="34" charset="0"/>
              </a:rPr>
              <a:t>Mammals have a long small intestine with internal folding to absorb digested food</a:t>
            </a:r>
          </a:p>
          <a:p>
            <a:endParaRPr lang="en-US" dirty="0"/>
          </a:p>
        </p:txBody>
      </p:sp>
      <p:grpSp>
        <p:nvGrpSpPr>
          <p:cNvPr id="9" name="Content Placeholder 8"/>
          <p:cNvGrpSpPr>
            <a:grpSpLocks noGrp="1"/>
          </p:cNvGrpSpPr>
          <p:nvPr/>
        </p:nvGrpSpPr>
        <p:grpSpPr bwMode="auto">
          <a:xfrm>
            <a:off x="4800600" y="1371600"/>
            <a:ext cx="4038600" cy="5029200"/>
            <a:chOff x="3360" y="1392"/>
            <a:chExt cx="1673" cy="2673"/>
          </a:xfrm>
        </p:grpSpPr>
        <p:pic>
          <p:nvPicPr>
            <p:cNvPr id="10" name="Picture 6" descr="IntestineLM0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392"/>
              <a:ext cx="1625" cy="2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60" y="3888"/>
              <a:ext cx="165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 sz="1100">
                  <a:latin typeface="Arial" pitchFamily="34" charset="0"/>
                  <a:cs typeface="Arial" pitchFamily="34" charset="0"/>
                </a:rPr>
                <a:t>Image Credit </a:t>
              </a:r>
              <a:r>
                <a:rPr lang="en-US" sz="1100">
                  <a:latin typeface="Arial" pitchFamily="34" charset="0"/>
                  <a:cs typeface="Arial" pitchFamily="34" charset="0"/>
                </a:rPr>
                <a:t>C. Candalh, INSERM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2667000"/>
            <a:ext cx="8610600" cy="3657600"/>
          </a:xfrm>
        </p:spPr>
        <p:txBody>
          <a:bodyPr>
            <a:noAutofit/>
          </a:bodyPr>
          <a:lstStyle/>
          <a:p>
            <a:pPr algn="l"/>
            <a:r>
              <a:rPr lang="en-US" sz="2000" u="sng" dirty="0" smtClean="0"/>
              <a:t>Do Now:</a:t>
            </a:r>
            <a:r>
              <a:rPr lang="en-US" sz="2000" dirty="0" smtClean="0"/>
              <a:t> Which items contain cells and which do not? Explain your answer.</a:t>
            </a:r>
          </a:p>
          <a:p>
            <a:pPr algn="l"/>
            <a:r>
              <a:rPr lang="en-US" sz="2000" dirty="0" smtClean="0"/>
              <a:t>	</a:t>
            </a:r>
          </a:p>
          <a:p>
            <a:pPr algn="l"/>
            <a:r>
              <a:rPr lang="en-US" sz="2000" dirty="0" smtClean="0"/>
              <a:t>	Rocks	</a:t>
            </a:r>
            <a:r>
              <a:rPr lang="en-US" sz="2000" dirty="0" smtClean="0"/>
              <a:t>Telephone </a:t>
            </a:r>
            <a:r>
              <a:rPr lang="en-US" sz="2000" dirty="0" smtClean="0"/>
              <a:t>Pole</a:t>
            </a:r>
          </a:p>
          <a:p>
            <a:pPr algn="l"/>
            <a:r>
              <a:rPr lang="en-US" sz="2000" dirty="0" smtClean="0"/>
              <a:t>	Grass	</a:t>
            </a:r>
            <a:r>
              <a:rPr lang="en-US" sz="2000" dirty="0" smtClean="0"/>
              <a:t>Grasshopper</a:t>
            </a:r>
            <a:endParaRPr lang="en-US" sz="2000" dirty="0" smtClean="0"/>
          </a:p>
          <a:p>
            <a:pPr algn="l"/>
            <a:r>
              <a:rPr lang="en-US" sz="2000" dirty="0" smtClean="0"/>
              <a:t>	Soil		</a:t>
            </a:r>
            <a:r>
              <a:rPr lang="en-US" sz="2000" dirty="0" smtClean="0"/>
              <a:t>water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r>
              <a:rPr lang="en-US" sz="1800" u="sng" dirty="0" smtClean="0">
                <a:solidFill>
                  <a:schemeClr val="accent4"/>
                </a:solidFill>
              </a:rPr>
              <a:t>Homework:</a:t>
            </a:r>
            <a:r>
              <a:rPr lang="en-US" sz="1800" dirty="0" smtClean="0">
                <a:solidFill>
                  <a:schemeClr val="accent4"/>
                </a:solidFill>
              </a:rPr>
              <a:t> creative writing</a:t>
            </a:r>
          </a:p>
          <a:p>
            <a:pPr algn="l"/>
            <a:r>
              <a:rPr lang="en-US" sz="1800" dirty="0">
                <a:solidFill>
                  <a:schemeClr val="accent4"/>
                </a:solidFill>
              </a:rPr>
              <a:t>	</a:t>
            </a:r>
            <a:r>
              <a:rPr lang="en-US" sz="1800" dirty="0" smtClean="0">
                <a:solidFill>
                  <a:schemeClr val="accent4"/>
                </a:solidFill>
              </a:rPr>
              <a:t>		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2800" u="sng" dirty="0" smtClean="0">
                <a:latin typeface="+mn-lt"/>
              </a:rPr>
              <a:t>Objectives:</a:t>
            </a:r>
            <a:r>
              <a:rPr lang="en-US" sz="2800" dirty="0" smtClean="0">
                <a:latin typeface="+mn-lt"/>
              </a:rPr>
              <a:t>  Identify the parts of the cell theory and 			scientist contributions.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	</a:t>
            </a:r>
            <a:br>
              <a:rPr lang="en-US" sz="2800" dirty="0" smtClean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1166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://3.bp.blogspot.com/_12isplP5LVY/S9wFrmO6N3I/AAAAAAAADMs/Dt1Nq6mcniU/s1600/Happy+with+the+Current+Cell+Provide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79" y="3505200"/>
            <a:ext cx="287504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2400" y="2514600"/>
            <a:ext cx="8839200" cy="3810000"/>
          </a:xfrm>
        </p:spPr>
        <p:txBody>
          <a:bodyPr>
            <a:noAutofit/>
          </a:bodyPr>
          <a:lstStyle/>
          <a:p>
            <a:pPr algn="l"/>
            <a:endParaRPr lang="en-US" sz="2400" u="sng" dirty="0" smtClean="0">
              <a:solidFill>
                <a:schemeClr val="accent4"/>
              </a:solidFill>
            </a:endParaRPr>
          </a:p>
          <a:p>
            <a:pPr algn="l"/>
            <a:r>
              <a:rPr lang="en-US" sz="2400" u="sng" dirty="0" smtClean="0">
                <a:solidFill>
                  <a:schemeClr val="accent4"/>
                </a:solidFill>
              </a:rPr>
              <a:t>Do Now:</a:t>
            </a:r>
            <a:r>
              <a:rPr lang="en-US" sz="2400" dirty="0" smtClean="0">
                <a:solidFill>
                  <a:schemeClr val="accent4"/>
                </a:solidFill>
              </a:rPr>
              <a:t>  </a:t>
            </a:r>
            <a:r>
              <a:rPr lang="en-US" sz="2400" dirty="0" smtClean="0">
                <a:solidFill>
                  <a:schemeClr val="accent4"/>
                </a:solidFill>
              </a:rPr>
              <a:t>Create a timeline in your notes, add to it the scientists we learned about yesterday and </a:t>
            </a:r>
            <a:r>
              <a:rPr lang="en-US" sz="2400" u="sng" dirty="0" smtClean="0">
                <a:solidFill>
                  <a:schemeClr val="accent4"/>
                </a:solidFill>
              </a:rPr>
              <a:t>one word</a:t>
            </a:r>
            <a:r>
              <a:rPr lang="en-US" sz="2400" dirty="0" smtClean="0">
                <a:solidFill>
                  <a:schemeClr val="accent4"/>
                </a:solidFill>
              </a:rPr>
              <a:t> to describe their contribution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lvl="1"/>
            <a:endParaRPr lang="en-US" sz="2400" u="sng" dirty="0" smtClean="0">
              <a:solidFill>
                <a:schemeClr val="accent4"/>
              </a:solidFill>
            </a:endParaRPr>
          </a:p>
          <a:p>
            <a:pPr lvl="1"/>
            <a:endParaRPr lang="en-US" sz="2400" u="sng" dirty="0" smtClean="0">
              <a:solidFill>
                <a:schemeClr val="accent1"/>
              </a:solidFill>
            </a:endParaRPr>
          </a:p>
          <a:p>
            <a:pPr algn="l"/>
            <a:r>
              <a:rPr lang="en-US" sz="1800" u="sng" dirty="0" smtClean="0">
                <a:solidFill>
                  <a:schemeClr val="accent1"/>
                </a:solidFill>
              </a:rPr>
              <a:t>Homework:</a:t>
            </a:r>
            <a:r>
              <a:rPr lang="en-US" sz="1800" dirty="0" smtClean="0">
                <a:solidFill>
                  <a:schemeClr val="accent1"/>
                </a:solidFill>
              </a:rPr>
              <a:t>  </a:t>
            </a:r>
            <a:r>
              <a:rPr lang="en-US" sz="1800" dirty="0" smtClean="0">
                <a:solidFill>
                  <a:schemeClr val="accent1"/>
                </a:solidFill>
              </a:rPr>
              <a:t>Formation of cell theory worksheet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u="sng" dirty="0" smtClean="0">
                <a:solidFill>
                  <a:schemeClr val="tx1"/>
                </a:solidFill>
              </a:rPr>
              <a:t>Objectives: </a:t>
            </a:r>
            <a:r>
              <a:rPr lang="en-US" sz="2800" dirty="0" smtClean="0">
                <a:solidFill>
                  <a:schemeClr val="tx1"/>
                </a:solidFill>
              </a:rPr>
              <a:t>Compare the structures of 	prokaryotic and eukaryotic cells. 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	Describe the structure of cell membranes.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Prokaryote</a:t>
            </a:r>
          </a:p>
          <a:p>
            <a:pPr marL="788670" lvl="1" indent="-514350"/>
            <a:r>
              <a:rPr lang="en-US" dirty="0" smtClean="0"/>
              <a:t>Simple cells that do not have internal membranes</a:t>
            </a:r>
          </a:p>
          <a:p>
            <a:pPr marL="788670" lvl="1" indent="-514350"/>
            <a:r>
              <a:rPr lang="en-US" dirty="0" smtClean="0"/>
              <a:t>Ex. bacteria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Eukaryote</a:t>
            </a:r>
          </a:p>
          <a:p>
            <a:pPr marL="788670" lvl="1" indent="-514350"/>
            <a:r>
              <a:rPr lang="en-US" dirty="0" smtClean="0"/>
              <a:t>More complex cells that do have membrane-bound internal structures</a:t>
            </a:r>
          </a:p>
          <a:p>
            <a:pPr marL="788670" lvl="1" indent="-514350"/>
            <a:r>
              <a:rPr lang="en-US" dirty="0" smtClean="0"/>
              <a:t>Ex. Plant and animal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imalcell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2438400"/>
            <a:ext cx="45720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5" descr="prokaryote%20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962400" cy="215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38200" y="4495800"/>
            <a:ext cx="2305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Bacterial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Prokaryotic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 internal structures</a:t>
            </a:r>
          </a:p>
          <a:p>
            <a:r>
              <a:rPr lang="en-US" dirty="0" smtClean="0"/>
              <a:t>No nucleus</a:t>
            </a:r>
          </a:p>
          <a:p>
            <a:r>
              <a:rPr lang="en-US" dirty="0" smtClean="0"/>
              <a:t>DNA not organized into chromosomes</a:t>
            </a:r>
          </a:p>
          <a:p>
            <a:r>
              <a:rPr lang="en-US" dirty="0" smtClean="0"/>
              <a:t>Unicellular organisms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Membrane-bound organelles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Have a nucleus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DNA  organized into chromosomes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Most living organisms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differences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75567"/>
            <a:ext cx="9292491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dirty="0" smtClean="0">
                <a:ea typeface="+mj-ea"/>
              </a:rPr>
              <a:t>Prokaryotes and Eukaryotes </a:t>
            </a:r>
            <a:br>
              <a:rPr lang="en-US" sz="3600" dirty="0" smtClean="0">
                <a:ea typeface="+mj-ea"/>
              </a:rPr>
            </a:br>
            <a:r>
              <a:rPr lang="en-US" sz="3600" dirty="0" smtClean="0">
                <a:ea typeface="+mj-ea"/>
              </a:rPr>
              <a:t>(all cells, really) have </a:t>
            </a:r>
            <a:br>
              <a:rPr lang="en-US" sz="3600" dirty="0" smtClean="0">
                <a:ea typeface="+mj-ea"/>
              </a:rPr>
            </a:br>
            <a:r>
              <a:rPr lang="en-US" sz="3600" dirty="0" smtClean="0">
                <a:ea typeface="+mj-ea"/>
              </a:rPr>
              <a:t>several structures in common: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2057400"/>
            <a:ext cx="2362200" cy="27432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400" u="sng" dirty="0" smtClean="0">
                <a:solidFill>
                  <a:srgbClr val="CC3300"/>
                </a:solidFill>
                <a:latin typeface="Berlin Sans FB Demi" pitchFamily="34" charset="0"/>
              </a:rPr>
              <a:t>DNA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" u="sng" dirty="0" smtClean="0">
              <a:solidFill>
                <a:srgbClr val="CC3300"/>
              </a:solidFill>
              <a:latin typeface="Berlin Sans FB Demi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400" u="sng" dirty="0" smtClean="0">
                <a:solidFill>
                  <a:srgbClr val="CC3300"/>
                </a:solidFill>
                <a:latin typeface="Berlin Sans FB Demi" pitchFamily="34" charset="0"/>
              </a:rPr>
              <a:t>Ribosomes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" u="sng" dirty="0" smtClean="0">
              <a:solidFill>
                <a:srgbClr val="CC3300"/>
              </a:solidFill>
              <a:latin typeface="Berlin Sans FB Demi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" u="sng" dirty="0" smtClean="0">
              <a:solidFill>
                <a:srgbClr val="CC3300"/>
              </a:solidFill>
              <a:latin typeface="Berlin Sans FB Demi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400" u="sng" dirty="0" smtClean="0">
                <a:solidFill>
                  <a:srgbClr val="CC3300"/>
                </a:solidFill>
                <a:latin typeface="Berlin Sans FB Demi" pitchFamily="34" charset="0"/>
              </a:rPr>
              <a:t>Plasma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sz="2400" u="sng" dirty="0" smtClean="0">
                <a:solidFill>
                  <a:srgbClr val="CC3300"/>
                </a:solidFill>
                <a:latin typeface="Berlin Sans FB Demi" pitchFamily="34" charset="0"/>
              </a:rPr>
              <a:t>Membrane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800" u="sng" dirty="0" smtClean="0">
              <a:solidFill>
                <a:srgbClr val="CC3300"/>
              </a:solidFill>
              <a:latin typeface="Berlin Sans FB Demi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" u="sng" dirty="0" smtClean="0">
              <a:solidFill>
                <a:srgbClr val="CC3300"/>
              </a:solidFill>
              <a:latin typeface="Berlin Sans FB Demi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800" u="sng" dirty="0" smtClean="0">
              <a:solidFill>
                <a:srgbClr val="CC3300"/>
              </a:solidFill>
              <a:latin typeface="Berlin Sans FB Demi" pitchFamily="34" charset="0"/>
            </a:endParaRPr>
          </a:p>
          <a:p>
            <a:pPr algn="ctr" eaLnBrk="1" hangingPunct="1">
              <a:buFont typeface="Wingdings 3" pitchFamily="18" charset="2"/>
              <a:buNone/>
            </a:pPr>
            <a:r>
              <a:rPr lang="en-US" sz="2400" u="sng" dirty="0" smtClean="0">
                <a:solidFill>
                  <a:srgbClr val="CC3300"/>
                </a:solidFill>
                <a:latin typeface="Berlin Sans FB Demi" pitchFamily="34" charset="0"/>
              </a:rPr>
              <a:t>Cytoplasm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2286000"/>
            <a:ext cx="3124200" cy="685800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90600" y="2286000"/>
            <a:ext cx="1905000" cy="1371600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14800" y="2781300"/>
            <a:ext cx="2133600" cy="495300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14800" y="2781300"/>
            <a:ext cx="1066800" cy="438150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90600" y="2895600"/>
            <a:ext cx="1600200" cy="1143001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00" y="3508447"/>
            <a:ext cx="914400" cy="265076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447800" y="3508447"/>
            <a:ext cx="1104900" cy="530154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14800" y="4419600"/>
            <a:ext cx="1295400" cy="0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1295400" y="4419600"/>
            <a:ext cx="1219200" cy="0"/>
          </a:xfrm>
          <a:prstGeom prst="straightConnector1">
            <a:avLst/>
          </a:prstGeom>
          <a:ln w="38100">
            <a:solidFill>
              <a:srgbClr val="CC33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4" descr="07-31-Macroph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1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638800" y="1295400"/>
            <a:ext cx="2438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Prokaryotic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85800" y="609600"/>
            <a:ext cx="21336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Eukaryotic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676400" y="990600"/>
            <a:ext cx="30480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6629400" y="1828800"/>
            <a:ext cx="1524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781800" y="1828800"/>
            <a:ext cx="106680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7-04x1-BacillusPolymy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291263" cy="32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07-00-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006" y="1146492"/>
            <a:ext cx="3945194" cy="32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4800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Prokaryotic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4800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Eukaryotic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84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Cell Types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76400"/>
            <a:ext cx="49530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1000" y="1752600"/>
            <a:ext cx="4953000" cy="48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2438400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Prokaryote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to evolve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Lacking Nucleus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Simple Cell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Ex: Bacteria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2438401"/>
            <a:ext cx="3429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Eukaryote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Cells contain Nucleus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Larger and more complex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Highly Specialized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3276600" y="2133600"/>
            <a:ext cx="2133600" cy="434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743200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</a:t>
            </a:r>
            <a:r>
              <a:rPr lang="en-US" sz="3600" b="1" u="sng" dirty="0" smtClean="0"/>
              <a:t>Both</a:t>
            </a:r>
            <a:endParaRPr lang="en-US" sz="2400" b="1" u="sng" dirty="0"/>
          </a:p>
          <a:p>
            <a:r>
              <a:rPr lang="en-US" sz="2400" b="1" dirty="0" smtClean="0"/>
              <a:t>Have DNA</a:t>
            </a:r>
            <a:r>
              <a:rPr lang="en-US" sz="3600" b="1" dirty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and</a:t>
            </a:r>
          </a:p>
          <a:p>
            <a:r>
              <a:rPr lang="en-US" sz="2400" b="1" dirty="0" smtClean="0"/>
              <a:t> Cell</a:t>
            </a:r>
          </a:p>
          <a:p>
            <a:r>
              <a:rPr lang="en-US" sz="2400" b="1" dirty="0" smtClean="0"/>
              <a:t>Membranes</a:t>
            </a:r>
          </a:p>
        </p:txBody>
      </p:sp>
    </p:spTree>
    <p:extLst>
      <p:ext uri="{BB962C8B-B14F-4D97-AF65-F5344CB8AC3E}">
        <p14:creationId xmlns:p14="http://schemas.microsoft.com/office/powerpoint/2010/main" val="140549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36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Plasma Membrane</a:t>
            </a:r>
          </a:p>
          <a:p>
            <a:r>
              <a:rPr lang="en-US" dirty="0" smtClean="0"/>
              <a:t>Made of phospholipids and proteins</a:t>
            </a:r>
          </a:p>
          <a:p>
            <a:r>
              <a:rPr lang="en-US" dirty="0" smtClean="0"/>
              <a:t>Selectively permeable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1000" y="2895600"/>
            <a:ext cx="7834313" cy="3422650"/>
            <a:chOff x="268" y="1124"/>
            <a:chExt cx="4935" cy="2156"/>
          </a:xfrm>
        </p:grpSpPr>
        <p:pic>
          <p:nvPicPr>
            <p:cNvPr id="5" name="Picture 7" descr="sb4834a0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" y="1272"/>
              <a:ext cx="4647" cy="2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34" y="1124"/>
              <a:ext cx="65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1">
                  <a:latin typeface="Arial" charset="0"/>
                </a:rPr>
                <a:t>Outside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1">
                  <a:latin typeface="Arial" charset="0"/>
                </a:rPr>
                <a:t>of cell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58" y="2732"/>
              <a:ext cx="924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800" b="1">
                  <a:latin typeface="Arial" charset="0"/>
                </a:rPr>
                <a:t>Inside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1">
                  <a:latin typeface="Arial" charset="0"/>
                </a:rPr>
                <a:t>of cell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800" b="1">
                  <a:latin typeface="Arial" charset="0"/>
                </a:rPr>
                <a:t>(cytoplasm)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68" y="1997"/>
              <a:ext cx="72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Cell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membrane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826" y="1763"/>
              <a:ext cx="585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Proteins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1598" y="2899"/>
              <a:ext cx="563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Protein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channel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3832" y="2983"/>
              <a:ext cx="797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Lipid bilayer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4248" y="1561"/>
              <a:ext cx="891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Carbohydrate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chains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971800" y="6400800"/>
            <a:ext cx="5884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  <a:latin typeface="Arial" charset="0"/>
                <a:cs typeface="Arial" charset="0"/>
              </a:rPr>
              <a:t>Image from:  © </a:t>
            </a:r>
            <a:r>
              <a:rPr lang="en-US" sz="1000" b="1">
                <a:solidFill>
                  <a:srgbClr val="CC3399"/>
                </a:solidFill>
                <a:latin typeface="Arial" charset="0"/>
              </a:rPr>
              <a:t>Pearson Education Inc, Publishing as Pearson Prentice Hall;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do??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cell memb beevis"/>
          <p:cNvPicPr>
            <a:picLocks noChangeAspect="1" noChangeArrowheads="1"/>
          </p:cNvPicPr>
          <p:nvPr/>
        </p:nvPicPr>
        <p:blipFill>
          <a:blip r:embed="rId2" cstate="print"/>
          <a:srcRect t="9033" r="19737" b="9673"/>
          <a:stretch>
            <a:fillRect/>
          </a:stretch>
        </p:blipFill>
        <p:spPr>
          <a:xfrm>
            <a:off x="3429000" y="1600200"/>
            <a:ext cx="5267792" cy="3886200"/>
          </a:xfrm>
          <a:prstGeom prst="rect">
            <a:avLst/>
          </a:prstGeom>
          <a:noFill/>
        </p:spPr>
      </p:pic>
      <p:pic>
        <p:nvPicPr>
          <p:cNvPr id="5" name="Picture 9" descr="cellmemb_gat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1948362" cy="152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animalcellmem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76601"/>
            <a:ext cx="2092685" cy="173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181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as a boundary</a:t>
            </a:r>
          </a:p>
          <a:p>
            <a:r>
              <a:rPr lang="en-US" sz="2800" dirty="0" smtClean="0"/>
              <a:t>Controls what enters/leaves cell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u="sng" dirty="0" smtClean="0">
                <a:latin typeface="Bradley Hand ITC" pitchFamily="66" charset="0"/>
                <a:ea typeface="+mj-ea"/>
                <a:cs typeface="+mj-cs"/>
              </a:rPr>
              <a:t>Cellular Organization</a:t>
            </a:r>
          </a:p>
        </p:txBody>
      </p:sp>
      <p:pic>
        <p:nvPicPr>
          <p:cNvPr id="11267" name="Picture 3" descr="organ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/>
          <a:stretch>
            <a:fillRect/>
          </a:stretch>
        </p:blipFill>
        <p:spPr bwMode="auto">
          <a:xfrm>
            <a:off x="533400" y="1295400"/>
            <a:ext cx="8001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90600" y="35052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cs typeface="Arial" charset="0"/>
              </a:rPr>
              <a:t>Cells </a:t>
            </a:r>
            <a:r>
              <a:rPr lang="en-US" altLang="en-US" sz="2800">
                <a:cs typeface="Arial" charset="0"/>
                <a:sym typeface="Wingdings" pitchFamily="2" charset="2"/>
              </a:rPr>
              <a:t>     Tissues     Organs      Organ 						            Systems</a:t>
            </a:r>
            <a:endParaRPr lang="en-US" altLang="en-US" sz="2800"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419600"/>
          <a:ext cx="8077200" cy="2286036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The smallest unit of life: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Skin Cell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Made up of many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 of the same cells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Skin Tissue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Made up of many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 different tissues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:  Stomach 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Made up of many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 different organs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charset="-18"/>
                          <a:ea typeface="ＭＳ Ｐゴシック" pitchFamily="34" charset="-128"/>
                        </a:rPr>
                        <a:t>:  Digestive System</a:t>
                      </a:r>
                    </a:p>
                  </a:txBody>
                  <a:tcPr marT="45738" marB="457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4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144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Arial" charset="0"/>
              </a:rPr>
              <a:t>Phospholipids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153400" y="3352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 b="1">
              <a:latin typeface="Times New Roman" pitchFamily="18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838200" y="27432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3399"/>
                </a:solidFill>
                <a:latin typeface="Arial" charset="0"/>
              </a:rPr>
              <a:t>HYDROPHILIC</a:t>
            </a:r>
            <a:r>
              <a:rPr lang="en-US" sz="3200" b="1" dirty="0">
                <a:solidFill>
                  <a:srgbClr val="CC3399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CC3399"/>
                </a:solidFill>
                <a:latin typeface="Arial" charset="0"/>
                <a:sym typeface="Wingdings" pitchFamily="2" charset="2"/>
              </a:rPr>
              <a:t></a:t>
            </a:r>
            <a:r>
              <a:rPr lang="en-US" sz="3600" dirty="0">
                <a:solidFill>
                  <a:srgbClr val="CC3399"/>
                </a:solidFill>
                <a:latin typeface="Arial" charset="0"/>
              </a:rPr>
              <a:t> 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762000" y="4570413"/>
            <a:ext cx="4173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3399"/>
                </a:solidFill>
                <a:latin typeface="Arial" charset="0"/>
              </a:rPr>
              <a:t>HYDROPHOBIC</a:t>
            </a:r>
            <a:r>
              <a:rPr lang="en-US" sz="3200" b="1">
                <a:solidFill>
                  <a:srgbClr val="CC3399"/>
                </a:solidFill>
                <a:latin typeface="Arial" charset="0"/>
              </a:rPr>
              <a:t> </a:t>
            </a:r>
            <a:r>
              <a:rPr lang="en-US" sz="3600">
                <a:solidFill>
                  <a:srgbClr val="CC3399"/>
                </a:solidFill>
                <a:latin typeface="Arial" charset="0"/>
                <a:sym typeface="Wingdings" pitchFamily="2" charset="2"/>
              </a:rPr>
              <a:t></a:t>
            </a:r>
          </a:p>
        </p:txBody>
      </p:sp>
      <p:pic>
        <p:nvPicPr>
          <p:cNvPr id="8198" name="Picture 8" descr="phospholip purple labe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209800"/>
            <a:ext cx="1885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772400" y="6400800"/>
            <a:ext cx="1181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CC3399"/>
                </a:solidFill>
                <a:latin typeface="Arial" charset="0"/>
              </a:rPr>
              <a:t>Image by Riedell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054352"/>
          </a:xfrm>
        </p:spPr>
        <p:txBody>
          <a:bodyPr/>
          <a:lstStyle/>
          <a:p>
            <a:r>
              <a:rPr lang="en-US" dirty="0" smtClean="0"/>
              <a:t>Peripheral –stick on the surface</a:t>
            </a:r>
          </a:p>
          <a:p>
            <a:pPr lvl="1"/>
            <a:r>
              <a:rPr lang="en-US" dirty="0" smtClean="0"/>
              <a:t>Inside or outside cell</a:t>
            </a:r>
          </a:p>
          <a:p>
            <a:r>
              <a:rPr lang="en-US" dirty="0" smtClean="0"/>
              <a:t>Integral – stick into the membrane</a:t>
            </a:r>
          </a:p>
          <a:p>
            <a:pPr lvl="1"/>
            <a:r>
              <a:rPr lang="en-US" dirty="0" smtClean="0"/>
              <a:t>Can go part way or all the way in</a:t>
            </a:r>
            <a:endParaRPr lang="en-US" dirty="0"/>
          </a:p>
        </p:txBody>
      </p:sp>
      <p:pic>
        <p:nvPicPr>
          <p:cNvPr id="4" name="Picture 4" descr="int and peri pro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3657600"/>
            <a:ext cx="587022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Proteins with carbohydrates attached</a:t>
            </a:r>
            <a:endParaRPr lang="en-US" dirty="0"/>
          </a:p>
        </p:txBody>
      </p:sp>
      <p:pic>
        <p:nvPicPr>
          <p:cNvPr id="4" name="Picture 5" descr="glycoprotein 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905000"/>
            <a:ext cx="79248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Helps move substances across cell membrane</a:t>
            </a:r>
          </a:p>
        </p:txBody>
      </p:sp>
      <p:pic>
        <p:nvPicPr>
          <p:cNvPr id="4" name="Picture 5" descr="channe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acdifa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92" y="2530122"/>
            <a:ext cx="2973839" cy="218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hannel_ani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19600"/>
            <a:ext cx="3124200" cy="215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096000"/>
            <a:ext cx="54585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4"/>
                </a:solidFill>
                <a:latin typeface="Arial Unicode MS" pitchFamily="34" charset="-128"/>
              </a:rPr>
              <a:t>Animations  from: http://bio.winona.edu/berg/ANIMTNS/facdifan.gif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276600"/>
            <a:ext cx="6480174" cy="2743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Important events in the discovery of the cell and the development of the cell theory…..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http://learn.genetics.utah.edu/content/begin/cells/scale/</a:t>
            </a:r>
            <a:endParaRPr lang="en-US" dirty="0"/>
          </a:p>
        </p:txBody>
      </p:sp>
      <p:pic>
        <p:nvPicPr>
          <p:cNvPr id="4" name="Picture 2" descr="http://teamsuperforest.org/superforest/wp-content/uploads/2009/10/screen-shot-2009-10-30-at-45143-pm-499x24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526329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752600"/>
            <a:ext cx="3643313" cy="4191000"/>
          </a:xfrm>
          <a:prstGeom prst="rect">
            <a:avLst/>
          </a:prstGeom>
          <a:noFill/>
          <a:ln/>
        </p:spPr>
      </p:pic>
      <p:pic>
        <p:nvPicPr>
          <p:cNvPr id="5" name="Picture 5" descr="hooke_micro_k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38400"/>
            <a:ext cx="3733800" cy="3228975"/>
          </a:xfrm>
          <a:prstGeom prst="rect">
            <a:avLst/>
          </a:prstGeom>
          <a:noFill/>
          <a:ln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81200" y="57912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Cork Cells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en-US" dirty="0" smtClean="0"/>
              <a:t>1665 – Robert Hooke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61248" cy="987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Observed cells in cork</a:t>
            </a:r>
          </a:p>
          <a:p>
            <a:r>
              <a:rPr lang="en-US" dirty="0" smtClean="0"/>
              <a:t>Coined the term “cells”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noz.ar.wroc.pl/wnoz/katmikr/skn/gal/roz/leeuwenhoe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308350" cy="4683125"/>
          </a:xfrm>
          <a:prstGeom prst="rect">
            <a:avLst/>
          </a:prstGeom>
          <a:noFill/>
        </p:spPr>
      </p:pic>
      <p:pic>
        <p:nvPicPr>
          <p:cNvPr id="5" name="Picture 9" descr="C:\Documents and Settings\lquinn.CNUHS\My Documents\My Pictures\leeuwenhoek micro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91000" y="3810000"/>
            <a:ext cx="4495800" cy="2344738"/>
          </a:xfrm>
          <a:prstGeom prst="rect">
            <a:avLst/>
          </a:prstGeo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/>
          <a:lstStyle/>
          <a:p>
            <a:r>
              <a:rPr lang="en-US" dirty="0" smtClean="0"/>
              <a:t>1673 – Anton van Leeuwenhoek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038600" y="1676400"/>
            <a:ext cx="4800600" cy="1981200"/>
          </a:xfrm>
        </p:spPr>
        <p:txBody>
          <a:bodyPr/>
          <a:lstStyle/>
          <a:p>
            <a:r>
              <a:rPr lang="en-US" dirty="0" smtClean="0"/>
              <a:t>Observed pond water</a:t>
            </a:r>
          </a:p>
          <a:p>
            <a:r>
              <a:rPr lang="en-US" dirty="0" smtClean="0"/>
              <a:t>Created a powerful microscope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6369204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Arial" charset="0"/>
                <a:hlinkClick r:id="rId2"/>
              </a:rPr>
              <a:t>http://www.youtube.com/watch?v=ApWNY7WsFOw</a:t>
            </a:r>
            <a:r>
              <a:rPr lang="en-US" altLang="en-US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ekcll"/>
          <p:cNvPicPr>
            <a:picLocks noChangeAspect="1" noChangeArrowheads="1"/>
          </p:cNvPicPr>
          <p:nvPr/>
        </p:nvPicPr>
        <p:blipFill>
          <a:blip r:embed="rId2" cstate="print"/>
          <a:srcRect l="24557" t="24557" r="14995" b="15007"/>
          <a:stretch>
            <a:fillRect/>
          </a:stretch>
        </p:blipFill>
        <p:spPr>
          <a:xfrm>
            <a:off x="4648200" y="3276600"/>
            <a:ext cx="3886200" cy="3025775"/>
          </a:xfrm>
          <a:prstGeom prst="rect">
            <a:avLst/>
          </a:prstGeom>
          <a:noFill/>
          <a:ln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638800" y="32004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53000" y="2743200"/>
            <a:ext cx="16764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Nucleus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05400" y="6324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Human Cheek Cell</a:t>
            </a:r>
          </a:p>
        </p:txBody>
      </p:sp>
      <p:pic>
        <p:nvPicPr>
          <p:cNvPr id="8" name="Picture 9" descr="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91128"/>
            <a:ext cx="3276600" cy="3898547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1827-33 – Robert Brown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835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Noticed that pollen grains in water jiggled around</a:t>
            </a:r>
          </a:p>
          <a:p>
            <a:pPr lvl="1"/>
            <a:r>
              <a:rPr lang="en-US" dirty="0" smtClean="0"/>
              <a:t>Called “Brownian motion”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2057400"/>
            <a:ext cx="4267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700" dirty="0" smtClean="0"/>
              <a:t> Discovered the nucleus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lodea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1" y="1987420"/>
            <a:ext cx="3200400" cy="3956180"/>
          </a:xfrm>
          <a:prstGeom prst="rect">
            <a:avLst/>
          </a:prstGeom>
          <a:noFill/>
          <a:ln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14950" y="6096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Typical Plant Cell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58750" y="-460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" name="Picture 8" descr="http://faculty.uca.edu/~benw/biol1400/pres11/img004.jpg"/>
          <p:cNvPicPr>
            <a:picLocks noChangeAspect="1" noChangeArrowheads="1"/>
          </p:cNvPicPr>
          <p:nvPr/>
        </p:nvPicPr>
        <p:blipFill>
          <a:blip r:embed="rId3" cstate="print"/>
          <a:srcRect l="11566" t="26666" r="55833" b="16666"/>
          <a:stretch>
            <a:fillRect/>
          </a:stretch>
        </p:blipFill>
        <p:spPr bwMode="auto">
          <a:xfrm>
            <a:off x="990600" y="2252608"/>
            <a:ext cx="3124200" cy="4071991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/>
          <a:lstStyle/>
          <a:p>
            <a:r>
              <a:rPr lang="en-US" dirty="0" smtClean="0"/>
              <a:t>1838 – Matthias </a:t>
            </a:r>
            <a:r>
              <a:rPr lang="en-US" dirty="0" err="1" smtClean="0"/>
              <a:t>Schleiden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7589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botanist who concluded that all plants are made of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rve_cells"/>
          <p:cNvPicPr>
            <a:picLocks noChangeAspect="1" noChangeArrowheads="1"/>
          </p:cNvPicPr>
          <p:nvPr/>
        </p:nvPicPr>
        <p:blipFill>
          <a:blip r:embed="rId2" cstate="print"/>
          <a:srcRect l="1888" t="1901" r="3773" b="3752"/>
          <a:stretch>
            <a:fillRect/>
          </a:stretch>
        </p:blipFill>
        <p:spPr>
          <a:xfrm>
            <a:off x="4495800" y="2667000"/>
            <a:ext cx="3810000" cy="3073400"/>
          </a:xfrm>
          <a:prstGeom prst="rect">
            <a:avLst/>
          </a:prstGeom>
          <a:noFill/>
          <a:ln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62600" y="5715000"/>
            <a:ext cx="2133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Nerve Cells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58750" y="-460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" name="Picture 8" descr="http://faculty.uca.edu/~benw/biol1400/pres11/img004.jpg"/>
          <p:cNvPicPr>
            <a:picLocks noChangeAspect="1" noChangeArrowheads="1"/>
          </p:cNvPicPr>
          <p:nvPr/>
        </p:nvPicPr>
        <p:blipFill>
          <a:blip r:embed="rId3" cstate="print"/>
          <a:srcRect l="55833" t="25833" r="11667" b="15556"/>
          <a:stretch>
            <a:fillRect/>
          </a:stretch>
        </p:blipFill>
        <p:spPr bwMode="auto">
          <a:xfrm>
            <a:off x="304800" y="1752600"/>
            <a:ext cx="3352800" cy="4535424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1839 – Theodor Schwann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810000" y="1600200"/>
            <a:ext cx="5184648" cy="762000"/>
          </a:xfrm>
        </p:spPr>
        <p:txBody>
          <a:bodyPr>
            <a:normAutofit fontScale="77500" lnSpcReduction="20000"/>
          </a:bodyPr>
          <a:lstStyle/>
          <a:p>
            <a:pPr marL="342900" lvl="0" indent="-342900" algn="r">
              <a:buClrTx/>
              <a:buSzTx/>
              <a:buNone/>
              <a:defRPr/>
            </a:pPr>
            <a:r>
              <a:rPr lang="en-US" sz="3400" dirty="0" smtClean="0"/>
              <a:t>A zoologist who concluded that all animals are made of cells.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1076</TotalTime>
  <Words>743</Words>
  <Application>Microsoft Office PowerPoint</Application>
  <PresentationFormat>On-screen Show (4:3)</PresentationFormat>
  <Paragraphs>178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Cell Theory</vt:lpstr>
      <vt:lpstr>Objectives:  Identify the parts of the cell theory and    scientist contributions.   </vt:lpstr>
      <vt:lpstr>Cellular Organization</vt:lpstr>
      <vt:lpstr>http://learn.genetics.utah.edu/content/begin/cells/scale/</vt:lpstr>
      <vt:lpstr>1665 – Robert Hooke</vt:lpstr>
      <vt:lpstr>1673 – Anton van Leeuwenhoek</vt:lpstr>
      <vt:lpstr>1827-33 – Robert Brown</vt:lpstr>
      <vt:lpstr>1838 – Matthias Schleiden</vt:lpstr>
      <vt:lpstr>1839 – Theodor Schwann</vt:lpstr>
      <vt:lpstr>1855 – Rudolf Virchow</vt:lpstr>
      <vt:lpstr>The Cell Theory</vt:lpstr>
      <vt:lpstr>Cells are diverse…</vt:lpstr>
      <vt:lpstr>Creative Writing:</vt:lpstr>
      <vt:lpstr>Ted Ed: Wacky Cell Theory</vt:lpstr>
      <vt:lpstr>Cell Size</vt:lpstr>
      <vt:lpstr>SA:V</vt:lpstr>
      <vt:lpstr>So What???</vt:lpstr>
      <vt:lpstr>Examples of SA:V</vt:lpstr>
      <vt:lpstr>Examples of SA:V</vt:lpstr>
      <vt:lpstr>Objectives: Compare the structures of  prokaryotic and eukaryotic cells.    Describe the structure of cell membranes.</vt:lpstr>
      <vt:lpstr>Two types of cells</vt:lpstr>
      <vt:lpstr>PowerPoint Presentation</vt:lpstr>
      <vt:lpstr>Main differences</vt:lpstr>
      <vt:lpstr>Prokaryotes and Eukaryotes  (all cells, really) have  several structures in common:</vt:lpstr>
      <vt:lpstr>PowerPoint Presentation</vt:lpstr>
      <vt:lpstr>PowerPoint Presentation</vt:lpstr>
      <vt:lpstr>PowerPoint Presentation</vt:lpstr>
      <vt:lpstr>Cell Membrane</vt:lpstr>
      <vt:lpstr>What does it do??</vt:lpstr>
      <vt:lpstr>Phospholipids</vt:lpstr>
      <vt:lpstr>Membrane Proteins</vt:lpstr>
      <vt:lpstr>Glycoprotein</vt:lpstr>
      <vt:lpstr>Transport Proteins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Theory</dc:title>
  <dc:creator>Heather</dc:creator>
  <cp:lastModifiedBy>BERK, HEATHER S</cp:lastModifiedBy>
  <cp:revision>40</cp:revision>
  <cp:lastPrinted>2014-03-11T14:33:08Z</cp:lastPrinted>
  <dcterms:created xsi:type="dcterms:W3CDTF">2012-08-25T00:42:37Z</dcterms:created>
  <dcterms:modified xsi:type="dcterms:W3CDTF">2014-03-12T13:41:10Z</dcterms:modified>
</cp:coreProperties>
</file>